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68" r:id="rId2"/>
    <p:sldId id="269" r:id="rId3"/>
    <p:sldId id="270" r:id="rId4"/>
    <p:sldId id="257" r:id="rId5"/>
    <p:sldId id="265" r:id="rId6"/>
    <p:sldId id="258" r:id="rId7"/>
    <p:sldId id="266" r:id="rId8"/>
    <p:sldId id="260" r:id="rId9"/>
    <p:sldId id="271" r:id="rId10"/>
    <p:sldId id="272" r:id="rId11"/>
    <p:sldId id="263" r:id="rId12"/>
    <p:sldId id="264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780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88E1692-49BF-41F2-B34A-7DA12F396496}" type="datetimeFigureOut">
              <a:rPr lang="ru-RU" smtClean="0"/>
              <a:pPr>
                <a:defRPr/>
              </a:pPr>
              <a:t>28.11.2025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0979F-5350-43A7-9309-82ABED0AA37A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58CFB5-4DB8-4999-BF25-E603EB0B1E65}" type="datetimeFigureOut">
              <a:rPr lang="ru-RU" smtClean="0"/>
              <a:pPr>
                <a:defRPr/>
              </a:pPr>
              <a:t>28.11.2025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FF762-F1E4-44A8-B1E2-CC002428C2CE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089D6B-7CE6-4CCC-A6BF-C63CE22751E3}" type="datetimeFigureOut">
              <a:rPr lang="ru-RU" smtClean="0"/>
              <a:pPr>
                <a:defRPr/>
              </a:pPr>
              <a:t>28.11.2025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3D44-FC51-4695-9BBD-B6EB82B87055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5846ED-178D-4D67-B3E4-6EE887638DC8}" type="datetimeFigureOut">
              <a:rPr lang="ru-RU" smtClean="0"/>
              <a:pPr>
                <a:defRPr/>
              </a:pPr>
              <a:t>28.11.2025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C816F-8FF3-4B95-8719-B3658FCD9DA7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11D39AE-CB3A-4612-9B98-793E38716293}" type="datetimeFigureOut">
              <a:rPr lang="ru-RU" smtClean="0"/>
              <a:pPr>
                <a:defRPr/>
              </a:pPr>
              <a:t>28.11.2025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0D5ED-7376-48B1-B87C-475B6E42CFD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76E4AF-7BC1-41FE-B7CE-928D02A16419}" type="datetimeFigureOut">
              <a:rPr lang="ru-RU" smtClean="0"/>
              <a:pPr>
                <a:defRPr/>
              </a:pPr>
              <a:t>28.11.2025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C6331-4554-422F-82AE-DCF10928BC92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CEA59C-8812-4EE2-99CF-4FDFA6E16AC5}" type="datetimeFigureOut">
              <a:rPr lang="ru-RU" smtClean="0"/>
              <a:pPr>
                <a:defRPr/>
              </a:pPr>
              <a:t>28.11.2025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8E11B-72FC-443F-B553-918448AF46E7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4787CE-0A35-4D42-A89A-8F6209A8ED30}" type="datetimeFigureOut">
              <a:rPr lang="ru-RU" smtClean="0"/>
              <a:pPr>
                <a:defRPr/>
              </a:pPr>
              <a:t>28.11.2025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65198-EEDF-4B83-B2E8-DEFBE757793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E169476-C7C7-40B7-886F-D4DE7B783D31}" type="datetimeFigureOut">
              <a:rPr lang="ru-RU" smtClean="0"/>
              <a:pPr>
                <a:defRPr/>
              </a:pPr>
              <a:t>28.11.2025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30DBE-9381-4D31-A86D-F2DE7427A9C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F784E1A-AB32-4A57-B213-31F9B7E4C196}" type="datetimeFigureOut">
              <a:rPr lang="ru-RU" smtClean="0"/>
              <a:pPr>
                <a:defRPr/>
              </a:pPr>
              <a:t>28.11.2025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FB70C-1886-4EBC-BD3D-9681E2CAF41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49F459-614A-4459-8463-25CC13DD6E54}" type="datetimeFigureOut">
              <a:rPr lang="ru-RU" smtClean="0"/>
              <a:pPr>
                <a:defRPr/>
              </a:pPr>
              <a:t>28.11.2025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4B551-D617-4F61-89DB-BD8A6AAF869F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ACF4712C-E452-4DC9-9ABA-23FB10493A40}" type="datetimeFigureOut">
              <a:rPr lang="ru-RU" smtClean="0"/>
              <a:pPr>
                <a:defRPr/>
              </a:pPr>
              <a:t>28.11.2025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094A9F3-D43F-49F1-9726-960337BC705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Box 4"/>
          <p:cNvSpPr txBox="1">
            <a:spLocks noChangeArrowheads="1"/>
          </p:cNvSpPr>
          <p:nvPr/>
        </p:nvSpPr>
        <p:spPr bwMode="auto">
          <a:xfrm>
            <a:off x="251520" y="332656"/>
            <a:ext cx="8424936" cy="200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000" b="1" dirty="0">
                <a:solidFill>
                  <a:srgbClr val="0070C0"/>
                </a:solidFill>
                <a:latin typeface="Georgia" panose="02040502050405020303" pitchFamily="18" charset="0"/>
              </a:rPr>
              <a:t>ФОП ДО:</a:t>
            </a:r>
          </a:p>
          <a:p>
            <a:pPr algn="ctr" eaLnBrk="1" hangingPunct="1"/>
            <a:r>
              <a:rPr lang="ru-RU" altLang="ru-RU" sz="2800" b="1" dirty="0">
                <a:solidFill>
                  <a:srgbClr val="0070C0"/>
                </a:solidFill>
                <a:latin typeface="Georgia" panose="02040502050405020303" pitchFamily="18" charset="0"/>
              </a:rPr>
              <a:t>новая федеральная </a:t>
            </a:r>
          </a:p>
          <a:p>
            <a:pPr algn="ctr" eaLnBrk="1" hangingPunct="1"/>
            <a:r>
              <a:rPr lang="ru-RU" altLang="ru-RU" sz="2800" b="1" dirty="0">
                <a:solidFill>
                  <a:srgbClr val="0070C0"/>
                </a:solidFill>
                <a:latin typeface="Georgia" panose="02040502050405020303" pitchFamily="18" charset="0"/>
              </a:rPr>
              <a:t>образовательная программа дошкольного образования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336" y="3068960"/>
            <a:ext cx="5525475" cy="33843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TextBox 2"/>
          <p:cNvSpPr txBox="1">
            <a:spLocks noChangeArrowheads="1"/>
          </p:cNvSpPr>
          <p:nvPr/>
        </p:nvSpPr>
        <p:spPr bwMode="auto">
          <a:xfrm>
            <a:off x="1835696" y="600076"/>
            <a:ext cx="574067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 b="1" dirty="0">
                <a:solidFill>
                  <a:srgbClr val="0070C0"/>
                </a:solidFill>
                <a:latin typeface="Georgia" panose="02040502050405020303" pitchFamily="18" charset="0"/>
              </a:rPr>
              <a:t>Содержательный  раздел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58"/>
          <a:stretch>
            <a:fillRect/>
          </a:stretch>
        </p:blipFill>
        <p:spPr bwMode="auto">
          <a:xfrm>
            <a:off x="899592" y="1340768"/>
            <a:ext cx="7704856" cy="491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76436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03" t="323" r="24" b="-323"/>
          <a:stretch>
            <a:fillRect/>
          </a:stretch>
        </p:blipFill>
        <p:spPr bwMode="auto">
          <a:xfrm>
            <a:off x="572468" y="1308283"/>
            <a:ext cx="8196816" cy="4958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TextBox 2"/>
          <p:cNvSpPr txBox="1">
            <a:spLocks noChangeArrowheads="1"/>
          </p:cNvSpPr>
          <p:nvPr/>
        </p:nvSpPr>
        <p:spPr bwMode="auto">
          <a:xfrm>
            <a:off x="1835696" y="600076"/>
            <a:ext cx="59875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 b="1" dirty="0">
                <a:solidFill>
                  <a:srgbClr val="0070C0"/>
                </a:solidFill>
                <a:latin typeface="Georgia" panose="02040502050405020303" pitchFamily="18" charset="0"/>
              </a:rPr>
              <a:t>Организационный раздел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Box 2"/>
          <p:cNvSpPr txBox="1">
            <a:spLocks noChangeArrowheads="1"/>
          </p:cNvSpPr>
          <p:nvPr/>
        </p:nvSpPr>
        <p:spPr bwMode="auto">
          <a:xfrm>
            <a:off x="1835696" y="1361282"/>
            <a:ext cx="5616575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5400" b="1" dirty="0">
                <a:solidFill>
                  <a:srgbClr val="0070C0"/>
                </a:solidFill>
                <a:latin typeface="Georgia" panose="02040502050405020303" pitchFamily="18" charset="0"/>
              </a:rPr>
              <a:t>Спасибо </a:t>
            </a:r>
          </a:p>
          <a:p>
            <a:pPr algn="ctr" eaLnBrk="1" hangingPunct="1"/>
            <a:r>
              <a:rPr lang="ru-RU" altLang="ru-RU" sz="5400" b="1" dirty="0">
                <a:solidFill>
                  <a:srgbClr val="0070C0"/>
                </a:solidFill>
                <a:latin typeface="Georgia" panose="02040502050405020303" pitchFamily="18" charset="0"/>
              </a:rPr>
              <a:t>за внимание!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375" y="4077072"/>
            <a:ext cx="7441215" cy="21602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548680"/>
            <a:ext cx="8424936" cy="5328592"/>
          </a:xfrm>
        </p:spPr>
        <p:txBody>
          <a:bodyPr>
            <a:normAutofit fontScale="47500" lnSpcReduction="20000"/>
          </a:bodyPr>
          <a:lstStyle/>
          <a:p>
            <a:pPr marL="45720" indent="0" algn="ctr">
              <a:buNone/>
            </a:pPr>
            <a:r>
              <a:rPr lang="ru-RU" sz="3600" b="1" dirty="0">
                <a:solidFill>
                  <a:schemeClr val="tx1"/>
                </a:solidFill>
                <a:latin typeface="Georgia" panose="02040502050405020303" pitchFamily="18" charset="0"/>
              </a:rPr>
              <a:t>Уважаемые родители!</a:t>
            </a:r>
          </a:p>
          <a:p>
            <a:pPr marL="45720" indent="0" algn="ctr">
              <a:buNone/>
            </a:pPr>
            <a:endParaRPr lang="ru-RU" sz="2800" b="1" dirty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С </a:t>
            </a:r>
            <a:r>
              <a:rPr lang="ru-RU" altLang="ru-RU" sz="3400" b="1" dirty="0">
                <a:solidFill>
                  <a:srgbClr val="0070C0"/>
                </a:solidFill>
                <a:latin typeface="Georgia" panose="02040502050405020303" pitchFamily="18" charset="0"/>
              </a:rPr>
              <a:t>1 сентября 2023 года </a:t>
            </a: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дошкольные учреждения начали  работать по новой федеральной образовательной программе дошкольного образования (ФОП ДО). </a:t>
            </a: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altLang="ru-RU" sz="34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4200" b="1" dirty="0">
                <a:solidFill>
                  <a:srgbClr val="002060"/>
                </a:solidFill>
                <a:latin typeface="Georgia" panose="02040502050405020303" pitchFamily="18" charset="0"/>
              </a:rPr>
              <a:t>ФЕДЕРАЛЬНАЯ ОБРАЗОВАТЕЛЬНАЯ ПРОГРАММА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4200" b="1" dirty="0">
                <a:solidFill>
                  <a:srgbClr val="002060"/>
                </a:solidFill>
                <a:latin typeface="Georgia" panose="02040502050405020303" pitchFamily="18" charset="0"/>
              </a:rPr>
              <a:t>ДОШКОЛЬНОГО  ОБРАЗОВАНИЯ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– </a:t>
            </a:r>
            <a:r>
              <a:rPr lang="ru-RU" altLang="ru-RU" sz="3800" dirty="0">
                <a:solidFill>
                  <a:srgbClr val="002060"/>
                </a:solidFill>
                <a:latin typeface="Georgia" panose="02040502050405020303" pitchFamily="18" charset="0"/>
              </a:rPr>
              <a:t>это </a:t>
            </a:r>
            <a:r>
              <a:rPr lang="ru-RU" altLang="ru-RU" sz="3800" b="1" dirty="0">
                <a:solidFill>
                  <a:srgbClr val="0070C0"/>
                </a:solidFill>
                <a:latin typeface="Georgia" panose="02040502050405020303" pitchFamily="18" charset="0"/>
              </a:rPr>
              <a:t>обязательный для всех детских садов документ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утвержден Приказом </a:t>
            </a:r>
            <a:r>
              <a:rPr lang="ru-RU" sz="3400" dirty="0" err="1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Минпросвещения</a:t>
            </a:r>
            <a:r>
              <a:rPr lang="ru-RU" sz="3400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 от 25.11 2022г. № 1028.</a:t>
            </a: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ru-RU" sz="2800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</a:br>
            <a:r>
              <a:rPr lang="ru-RU" altLang="ru-RU" sz="3400" b="1" dirty="0">
                <a:solidFill>
                  <a:srgbClr val="002060"/>
                </a:solidFill>
                <a:latin typeface="Georgia" panose="02040502050405020303" pitchFamily="18" charset="0"/>
              </a:rPr>
              <a:t>ФОП ДО </a:t>
            </a:r>
            <a:r>
              <a:rPr lang="ru-RU" sz="3400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определяет единый для всей страны базовый объем, содержание, планируемые результаты дошкольного образования. Предусматривает интеграцию воспитания и обучения в едином образовательном процессе. </a:t>
            </a:r>
          </a:p>
        </p:txBody>
      </p:sp>
    </p:spTree>
    <p:extLst>
      <p:ext uri="{BB962C8B-B14F-4D97-AF65-F5344CB8AC3E}">
        <p14:creationId xmlns:p14="http://schemas.microsoft.com/office/powerpoint/2010/main" val="3057037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71600" y="3284984"/>
            <a:ext cx="7704856" cy="401834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«Мы разрабатываем такую программу, я, наверно, впервые об этом скажу, помощи родителям, у которых родился ребенок, именно с точки зрения того, как его воспитывать. Ребенок в дошкольном детстве должен максимально развиваться, он должен общаться со сверстниками, играть, у него должны развиваться основные психологические функции. А в школе его уже потом научат читать и писать»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marL="44450" indent="2820988">
              <a:buNone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Министр просвещения России</a:t>
            </a:r>
          </a:p>
          <a:p>
            <a:pPr marL="44450" indent="2820988">
              <a:buNone/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Кравцов Сергей Сергеевич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3613"/>
            <a:ext cx="3456385" cy="2598405"/>
          </a:xfrm>
          <a:prstGeom prst="ellipse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614571"/>
            <a:ext cx="2880320" cy="2316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7150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extBox 4"/>
          <p:cNvSpPr txBox="1">
            <a:spLocks noChangeArrowheads="1"/>
          </p:cNvSpPr>
          <p:nvPr/>
        </p:nvSpPr>
        <p:spPr bwMode="auto">
          <a:xfrm>
            <a:off x="698416" y="692696"/>
            <a:ext cx="7992887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800" b="1" dirty="0">
              <a:solidFill>
                <a:srgbClr val="002060"/>
              </a:solidFill>
            </a:endParaRPr>
          </a:p>
          <a:p>
            <a:pPr eaLnBrk="1" hangingPunct="1">
              <a:lnSpc>
                <a:spcPct val="150000"/>
              </a:lnSpc>
            </a:pPr>
            <a:r>
              <a:rPr lang="ru-RU" altLang="ru-RU" sz="2800" b="1" u="sng" dirty="0">
                <a:solidFill>
                  <a:srgbClr val="0070C0"/>
                </a:solidFill>
                <a:latin typeface="Georgia" panose="02040502050405020303" pitchFamily="18" charset="0"/>
              </a:rPr>
              <a:t>Цель ФОП ДО </a:t>
            </a:r>
            <a:r>
              <a:rPr lang="ru-RU" alt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– разностороннее развитие ребенка дошкольного возраста на основе духовно-нравственных ценностей российского народа, исторических и национально-культурных традиций. </a:t>
            </a:r>
            <a:endParaRPr lang="ru-RU" altLang="ru-RU" sz="28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 eaLnBrk="1" hangingPunct="1"/>
            <a:endParaRPr lang="ru-RU" altLang="ru-RU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078" name="TextBox 5"/>
          <p:cNvSpPr txBox="1">
            <a:spLocks noChangeArrowheads="1"/>
          </p:cNvSpPr>
          <p:nvPr/>
        </p:nvSpPr>
        <p:spPr bwMode="auto">
          <a:xfrm>
            <a:off x="8893175" y="53006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3568" y="476250"/>
            <a:ext cx="7992888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70C0"/>
                </a:solidFill>
                <a:latin typeface="Georgia" panose="02040502050405020303" pitchFamily="18" charset="0"/>
                <a:cs typeface="+mn-cs"/>
              </a:rPr>
              <a:t>ФОП ДО - это норматив, который был разработан для осуществления</a:t>
            </a: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70C0"/>
                </a:solidFill>
                <a:latin typeface="Georgia" panose="02040502050405020303" pitchFamily="18" charset="0"/>
                <a:cs typeface="+mn-cs"/>
              </a:rPr>
              <a:t> следующих функций</a:t>
            </a:r>
            <a:r>
              <a:rPr lang="ru-RU" sz="2400" dirty="0">
                <a:solidFill>
                  <a:srgbClr val="0070C0"/>
                </a:solidFill>
                <a:latin typeface="Georgia" panose="02040502050405020303" pitchFamily="18" charset="0"/>
                <a:cs typeface="+mn-cs"/>
              </a:rPr>
              <a:t>:</a:t>
            </a: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создать единое федеральное образовательное пространство для воспитания и развития дошкольников;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обеспечить детям и родителям равные и качественные условия дошкольного образования на всей территории России;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создать единое ядро содержания дошкольного образования, которое будет приобщать детей к традиционным духовно-нравственным и социокультурным ценностям, а также воспитает в них тягу и любовь к истории и культуре своей страны, малой родины и семьи;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воспитывать и развивать ребенка с активной гражданской позицией, патриотическими взглядами и ценностями.</a:t>
            </a:r>
          </a:p>
        </p:txBody>
      </p:sp>
      <p:sp>
        <p:nvSpPr>
          <p:cNvPr id="4102" name="TextBox 5"/>
          <p:cNvSpPr txBox="1">
            <a:spLocks noChangeArrowheads="1"/>
          </p:cNvSpPr>
          <p:nvPr/>
        </p:nvSpPr>
        <p:spPr bwMode="auto">
          <a:xfrm>
            <a:off x="8893175" y="53006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6852" y="2852936"/>
            <a:ext cx="1940892" cy="12239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dirty="0"/>
              <a:t>ФОП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16920" y="2916833"/>
            <a:ext cx="2232025" cy="9618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/>
              <a:t>ФГОС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488111" y="2673114"/>
            <a:ext cx="2232025" cy="15836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/>
              <a:t>Основа для ОП</a:t>
            </a:r>
          </a:p>
        </p:txBody>
      </p:sp>
      <p:sp>
        <p:nvSpPr>
          <p:cNvPr id="6" name="Плюс 5"/>
          <p:cNvSpPr/>
          <p:nvPr/>
        </p:nvSpPr>
        <p:spPr>
          <a:xfrm>
            <a:off x="2267744" y="2936280"/>
            <a:ext cx="914400" cy="9144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Равно 6"/>
          <p:cNvSpPr/>
          <p:nvPr/>
        </p:nvSpPr>
        <p:spPr>
          <a:xfrm>
            <a:off x="5448945" y="2943821"/>
            <a:ext cx="914400" cy="9144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21206" y="919973"/>
            <a:ext cx="77989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Федеральная образовательная программа дошкольного образования</a:t>
            </a:r>
          </a:p>
          <a:p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и Федеральный государственный стандарт дошкольного образования </a:t>
            </a:r>
          </a:p>
          <a:p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станут основой для разработки образовательных программ ДОО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71600" y="476672"/>
            <a:ext cx="7632848" cy="60324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70C0"/>
                </a:solidFill>
                <a:latin typeface="Georgia" panose="02040502050405020303" pitchFamily="18" charset="0"/>
                <a:cs typeface="+mn-cs"/>
              </a:rPr>
              <a:t>Отличие ФОП ДО от ООП ДО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более детализирована,</a:t>
            </a: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рассчитана на дошкольное воспитание разных возрастных групп,</a:t>
            </a: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направлена на воспитание патриотических и интернациональных чувств,</a:t>
            </a: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сделан акцент на правила безопасного поведения в различных ситуациях,</a:t>
            </a: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представлен примерный перечень музыкальных и художественных произведений искусства, анимационных и кинематографических произведений</a:t>
            </a:r>
            <a:r>
              <a:rPr lang="ru-RU" sz="2400" dirty="0">
                <a:latin typeface="Georgia" panose="02040502050405020303" pitchFamily="18" charset="0"/>
                <a:cs typeface="+mn-cs"/>
              </a:rPr>
              <a:t>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400" dirty="0">
              <a:latin typeface="Georgia" panose="02040502050405020303" pitchFamily="18" charset="0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332656"/>
            <a:ext cx="8352928" cy="581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002060"/>
              </a:solidFill>
              <a:latin typeface="Arial Black" pitchFamily="34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Georgia" panose="02040502050405020303" pitchFamily="18" charset="0"/>
                <a:cs typeface="+mn-cs"/>
              </a:rPr>
              <a:t>Разделы ФОП:</a:t>
            </a:r>
            <a:endParaRPr lang="ru-RU" sz="2800" dirty="0">
              <a:solidFill>
                <a:srgbClr val="0070C0"/>
              </a:solidFill>
              <a:latin typeface="Georgia" panose="02040502050405020303" pitchFamily="18" charset="0"/>
              <a:cs typeface="+mn-cs"/>
            </a:endParaRP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целевой</a:t>
            </a: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содержательный‎</a:t>
            </a: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организационный</a:t>
            </a:r>
            <a:endParaRPr lang="ru-RU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Georgia" panose="02040502050405020303" pitchFamily="18" charset="0"/>
                <a:cs typeface="+mn-cs"/>
              </a:rPr>
              <a:t>В структуру ФОП входят:</a:t>
            </a: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федеральная рабочая программа образования;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федеральная рабочая программа воспитания;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программа коррекционно-развивающей работы;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примерный режим и распорядок дня в дошкольной группе;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федеральный календарный план воспитательной работы.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TextBox 2"/>
          <p:cNvSpPr txBox="1">
            <a:spLocks noChangeArrowheads="1"/>
          </p:cNvSpPr>
          <p:nvPr/>
        </p:nvSpPr>
        <p:spPr bwMode="auto">
          <a:xfrm>
            <a:off x="2771800" y="533400"/>
            <a:ext cx="39604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 dirty="0">
                <a:solidFill>
                  <a:srgbClr val="0070C0"/>
                </a:solidFill>
                <a:latin typeface="Georgia" panose="02040502050405020303" pitchFamily="18" charset="0"/>
              </a:rPr>
              <a:t>Целевой раздел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46"/>
          <a:stretch>
            <a:fillRect/>
          </a:stretch>
        </p:blipFill>
        <p:spPr bwMode="auto">
          <a:xfrm>
            <a:off x="611560" y="1340768"/>
            <a:ext cx="8013811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1978017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255</TotalTime>
  <Words>394</Words>
  <Application>Microsoft Office PowerPoint</Application>
  <PresentationFormat>Экран (4:3)</PresentationFormat>
  <Paragraphs>58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Arial Black</vt:lpstr>
      <vt:lpstr>Calibri</vt:lpstr>
      <vt:lpstr>Georgia</vt:lpstr>
      <vt:lpstr>Trebuchet MS</vt:lpstr>
      <vt:lpstr>Wingdings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ICL</cp:lastModifiedBy>
  <cp:revision>28</cp:revision>
  <dcterms:created xsi:type="dcterms:W3CDTF">2023-02-22T14:53:18Z</dcterms:created>
  <dcterms:modified xsi:type="dcterms:W3CDTF">2025-11-28T15:17:19Z</dcterms:modified>
</cp:coreProperties>
</file>